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4" r:id="rId4"/>
    <p:sldId id="265" r:id="rId5"/>
    <p:sldId id="258" r:id="rId6"/>
    <p:sldId id="259" r:id="rId7"/>
    <p:sldId id="275" r:id="rId8"/>
    <p:sldId id="274" r:id="rId9"/>
    <p:sldId id="276" r:id="rId10"/>
    <p:sldId id="277" r:id="rId11"/>
    <p:sldId id="273" r:id="rId12"/>
    <p:sldId id="269" r:id="rId13"/>
    <p:sldId id="279" r:id="rId14"/>
    <p:sldId id="268" r:id="rId15"/>
    <p:sldId id="271" r:id="rId16"/>
    <p:sldId id="272" r:id="rId17"/>
    <p:sldId id="278" r:id="rId18"/>
    <p:sldId id="262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 autoAdjust="0"/>
    <p:restoredTop sz="56463"/>
  </p:normalViewPr>
  <p:slideViewPr>
    <p:cSldViewPr snapToGrid="0" showGuides="1">
      <p:cViewPr varScale="1">
        <p:scale>
          <a:sx n="52" d="100"/>
          <a:sy n="52" d="100"/>
        </p:scale>
        <p:origin x="1267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 there was no difference in the speech production variables between the healthy</a:t>
            </a:r>
            <a:r>
              <a:rPr lang="en-US" baseline="0" dirty="0" smtClean="0"/>
              <a:t> group and the PD group.</a:t>
            </a:r>
          </a:p>
          <a:p>
            <a:r>
              <a:rPr lang="en-US" baseline="0" dirty="0" smtClean="0"/>
              <a:t>COWAT – Controlled Oral Word Association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98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Bias in study design :</a:t>
            </a:r>
          </a:p>
          <a:p>
            <a:r>
              <a:rPr lang="en-US" dirty="0" smtClean="0"/>
              <a:t>Non-random</a:t>
            </a:r>
            <a:r>
              <a:rPr lang="en-US" baseline="0" dirty="0" smtClean="0"/>
              <a:t> study design</a:t>
            </a:r>
            <a:endParaRPr lang="en-US" dirty="0" smtClean="0"/>
          </a:p>
          <a:p>
            <a:r>
              <a:rPr lang="en-US" dirty="0" smtClean="0"/>
              <a:t>Physicians who diagnosed the patients as fourth and fifth authors</a:t>
            </a:r>
          </a:p>
          <a:p>
            <a:r>
              <a:rPr lang="en-US" dirty="0" smtClean="0"/>
              <a:t>Control patients were</a:t>
            </a:r>
            <a:r>
              <a:rPr lang="en-US" baseline="0" dirty="0" smtClean="0"/>
              <a:t> partners of PD patients</a:t>
            </a:r>
          </a:p>
          <a:p>
            <a:r>
              <a:rPr lang="en-US" baseline="0" dirty="0" smtClean="0"/>
              <a:t>Study location for 1 PD patient and 4 control patient – home (vs Hospital)</a:t>
            </a:r>
          </a:p>
          <a:p>
            <a:endParaRPr lang="en-US" baseline="0" dirty="0" smtClean="0"/>
          </a:p>
          <a:p>
            <a:r>
              <a:rPr lang="en-US" baseline="0" dirty="0" smtClean="0"/>
              <a:t>Bias during data analysis</a:t>
            </a:r>
          </a:p>
          <a:p>
            <a:r>
              <a:rPr lang="en-US" baseline="0" dirty="0" smtClean="0"/>
              <a:t>“To compare reaction times, incorrect trials and trials that deviated more than 2 SD from the mean per condition were removed from the data set”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Grammatical </a:t>
            </a:r>
            <a:r>
              <a:rPr lang="en-US" dirty="0"/>
              <a:t>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</a:t>
            </a:r>
            <a:r>
              <a:rPr lang="en-US" baseline="0" dirty="0" smtClean="0"/>
              <a:t> quite age matched control population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28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Highly skewed distribution of length</a:t>
            </a:r>
            <a:r>
              <a:rPr lang="en-US" baseline="0" dirty="0" smtClean="0"/>
              <a:t> of Parkinson and Medication – again a problem due to small n. More appropriate to consider median rather than mean for length of Parkinson and Medication.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52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generated scatter and boxplots to look at the variability in the length of Parkinson in the disease group. Subjects with Parkinson have a wide variation in the length of disease. It is interesting to see that there is at least one person under 50 with length of Parkinson of 20 years. The </a:t>
            </a:r>
            <a:r>
              <a:rPr lang="en-US" dirty="0" err="1" smtClean="0"/>
              <a:t>heterogeniety</a:t>
            </a:r>
            <a:r>
              <a:rPr lang="en-US" dirty="0" smtClean="0"/>
              <a:t> in the patient population with respect to the length of disease is remarkable, from 5 to almost 25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comparison with the norms for Belgian elderly, as presented in the Tables A-B in S1 File, shows that both groups scores fell within the normal range.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 and performance on the MMSE were negatively correlated, r(34) = -.343, p = .047.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Braak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Ru¨b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Steur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Del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Tredici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De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[74] found a correlation between the degree of PD and the score on the MMSE. This finding was replicated in the current study;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&amp;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scales correlate significantly with performance on the MMSE (r(15) = .526, p = .044).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 for the PD group positive correlations were found between age x score on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r(15) = .646, p = .009, age x MMSE, r(18) = .544, p = .020, and between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length of Parkinson’s disease x implanted deep brain STN stimulation, r(17) = .617, p = .008.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43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AQReyoNMTbVC63d76N5VJfi_NCvU_TjaAvdGF62zj_6UFHKjK1Nz1Y0/visual-search/?cropSource=6&amp;h=206&amp;w=290&amp;x=10&amp;y=10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Speech production variables – BNT, COWAT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86348"/>
            <a:ext cx="10515600" cy="5206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0903" y="1386348"/>
            <a:ext cx="5914103" cy="52061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12" y="1757362"/>
            <a:ext cx="7267575" cy="3343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3850" y="2119312"/>
            <a:ext cx="39243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7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4: Mean (SD) performance of PD and control group on the speech production task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16" y="2137440"/>
            <a:ext cx="5545598" cy="37766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567" y="2020530"/>
            <a:ext cx="5648633" cy="38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8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</a:t>
            </a:r>
            <a:r>
              <a:rPr lang="en-US" dirty="0" smtClean="0"/>
              <a:t>1. </a:t>
            </a:r>
            <a:r>
              <a:rPr lang="en-US" b="1" dirty="0"/>
              <a:t>Percentage of errors repaired during </a:t>
            </a:r>
            <a:r>
              <a:rPr lang="en-US" b="1" dirty="0" smtClean="0"/>
              <a:t>production in Control group</a:t>
            </a:r>
            <a:endParaRPr 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54" y="1867667"/>
            <a:ext cx="5561769" cy="39726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528" y="1867669"/>
            <a:ext cx="5073445" cy="406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Figure </a:t>
            </a:r>
            <a:r>
              <a:rPr lang="en-US" dirty="0" smtClean="0"/>
              <a:t>2. </a:t>
            </a:r>
            <a:r>
              <a:rPr lang="en-US" b="1" dirty="0"/>
              <a:t>Disfluencies as a mean percentage of the total number of (overt and covert) repaired errors </a:t>
            </a:r>
            <a:r>
              <a:rPr lang="en-US" b="1" dirty="0" smtClean="0"/>
              <a:t>per person</a:t>
            </a:r>
            <a:r>
              <a:rPr lang="en-US" b="1" dirty="0"/>
              <a:t>.</a:t>
            </a:r>
            <a:endParaRPr lang="en-US" dirty="0"/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18" y="1985655"/>
            <a:ext cx="5450115" cy="38842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794" y="1985656"/>
            <a:ext cx="5122916" cy="38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BNT was the only task that was significantly affected by Parkinson disease measure (H_Y)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711" y="1884618"/>
            <a:ext cx="5303458" cy="477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72" y="1884618"/>
            <a:ext cx="5687606" cy="46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0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Transparency in data collection, use and analysis  is critical </a:t>
            </a:r>
            <a:r>
              <a:rPr lang="en-US" dirty="0" smtClean="0"/>
              <a:t>to </a:t>
            </a:r>
            <a:r>
              <a:rPr lang="en-US" dirty="0"/>
              <a:t>successful reproduction of </a:t>
            </a:r>
            <a:r>
              <a:rPr lang="en-US" dirty="0" smtClean="0"/>
              <a:t>results</a:t>
            </a:r>
            <a:endParaRPr lang="en-US" dirty="0"/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402986"/>
            <a:ext cx="6474542" cy="47327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671" y="6211669"/>
            <a:ext cx="11469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https://www.pinterest.com/pin/AQReyoNMTbVC63d76N5VJfi_NCvU_TjaAvdGF62zj_6UFHKjK1Nz1Y0/visual-search/?cropSource=6&amp;h=206&amp;w=290&amp;x=10&amp;y=10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Patient population – 18 PD patients; 16 age matched controls; native Dutch speaking </a:t>
            </a:r>
            <a:endParaRPr lang="en-US" dirty="0" smtClean="0"/>
          </a:p>
          <a:p>
            <a:r>
              <a:rPr lang="en-US" dirty="0" smtClean="0"/>
              <a:t>Simple </a:t>
            </a:r>
            <a:r>
              <a:rPr lang="en-US" dirty="0"/>
              <a:t>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1832" y="1810877"/>
            <a:ext cx="4928814" cy="4351338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131" y="1810877"/>
            <a:ext cx="609115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0627"/>
            <a:ext cx="3629384" cy="2272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04" y="1860628"/>
            <a:ext cx="3598582" cy="22059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4292209"/>
            <a:ext cx="3629385" cy="2227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803" y="4292210"/>
            <a:ext cx="3598583" cy="22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between control variables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175" y="1425217"/>
            <a:ext cx="5663380" cy="4518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78" y="1425217"/>
            <a:ext cx="5378245" cy="4415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478" y="1432591"/>
            <a:ext cx="5339979" cy="4415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344" y="1476836"/>
            <a:ext cx="5378245" cy="44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5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1115</Words>
  <Application>Microsoft Office PowerPoint</Application>
  <PresentationFormat>Widescreen</PresentationFormat>
  <Paragraphs>141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</vt:lpstr>
      <vt:lpstr>EDA highlights, focusing on why each plot/data summary table was done, and what was learned</vt:lpstr>
      <vt:lpstr>Correlation between control variables</vt:lpstr>
      <vt:lpstr>Speech production variables – BNT, COWAT</vt:lpstr>
      <vt:lpstr>Table 1</vt:lpstr>
      <vt:lpstr>Table 3</vt:lpstr>
      <vt:lpstr>Table 4: Mean (SD) performance of PD and control group on the speech production task</vt:lpstr>
      <vt:lpstr>Table 9</vt:lpstr>
      <vt:lpstr>Figure 1. Percentage of errors repaired during production in Control group</vt:lpstr>
      <vt:lpstr>Figure 2. Disfluencies as a mean percentage of the total number of (overt and covert) repaired errors per person.</vt:lpstr>
      <vt:lpstr>BNT was the only task that was significantly affected by Parkinson disease measure (H_Y)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</dc:title>
  <dc:creator>Raphael Kirchgäßner</dc:creator>
  <cp:lastModifiedBy>Meenakshi Mishra</cp:lastModifiedBy>
  <cp:revision>46</cp:revision>
  <dcterms:created xsi:type="dcterms:W3CDTF">2019-12-03T23:55:52Z</dcterms:created>
  <dcterms:modified xsi:type="dcterms:W3CDTF">2019-12-05T13:32:06Z</dcterms:modified>
</cp:coreProperties>
</file>